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2" d="100"/>
          <a:sy n="122" d="100"/>
        </p:scale>
        <p:origin x="3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5C2C4-C108-F397-F142-F7EF4AD4B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7F1A1-32B6-E82C-2A85-E492FC377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06D5A-38C7-3E1C-9436-6DA895560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B0411-DD0A-B24B-4930-7B92F0D23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4323F-F6D4-2C80-77D8-30F88EE5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0D8B3-CAF1-51DE-5C85-991A351BC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81DA6-8606-A2A9-9A0C-4C526CDBA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BBD2C-DCC8-207E-2496-02FA0BA48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020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025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9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819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844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767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94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414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245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118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988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3" y="498764"/>
            <a:ext cx="5332014" cy="56360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721352" y="601248"/>
            <a:ext cx="4821382" cy="13331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2200" b="1" dirty="0">
                <a:solidFill>
                  <a:srgbClr val="000000"/>
                </a:solidFill>
              </a:rPr>
              <a:t>Наставничество 360: как сопровождать развитие гибких навыков педагога в рамках реализации целевой модели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257315" y="2115588"/>
            <a:ext cx="5629885" cy="36964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ru-RU" dirty="0"/>
              <a:t>Современная образовательная парадигма, определяемая национальными проектами «Образование» и «Учитель будущего», а также профессиональным стандартом педагога, предъявляет новые, повышенные требования к личности и компетенциям учителя. Знание предмета и владение методикой его преподавания, безусловно, остаются фундаментом педагогического мастерства. Однако в условиях стремительной цифровизации, возрастающей неопределенности, разнообразия образовательных потребностей обучающихся и их семей, на первый план выходят так называемые «гибкие навыки» (</a:t>
            </a:r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).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302902"/>
            <a:ext cx="3308465" cy="582503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Компетенции наставника — Ключевые навыки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Наставник должен обладать способностью к эмпатии и умением слушать, что позволяет ему понимать потребности и проблемы педагога, а также создавать доверительную атмосферу для открытого общения. Кроме того, важно наличие у наставника развитых коммуникативных навыков и умения мотивировать, что способствует повышению вовлеченности и эффективности профессионального развития педагога.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наставник должен владеть современными образовательными технологиями и методами, чтобы эффективно передавать знания и опыт своим подопечным.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Риски и их преодоление — Вызовы и решения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Наставничество 360° в образовательной среде сопряжено с рисками недостаточной коммуникации между участниками процесса и возможного сопротивления изменениям со стороны педагогов.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Для преодоления этих вызовов необходимо организовать регулярные встречи и обсуждения, а также проводить тренинги по развитию гибких навыков и адаптировать подходы к наставничеству под индивидуальные потребности каждого педагога.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поможет создать поддерживающую атмосферу и повысить эффективность сопровождения профессионального роста.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745852" y="67156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 — Модель наставничества 360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618861" y="930697"/>
            <a:ext cx="4573139" cy="17663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Модель наставничества 360 обеспечивает всестороннюю поддержку педагога, позволяя ему эффективно развивать гибкие навыки через взаимодействие с коллегами, руководством и учениками. Такой подход способствует созданию благоприятной образовательной среды и повышению профессионального мастерства.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7592766" y="5181676"/>
            <a:ext cx="457313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Внедрение модели наставничества 360 помогает адаптировать педагогов к современным требованиям и вызовам в сфере образования.</a:t>
            </a:r>
            <a:endParaRPr lang="en-US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7C32C5-F084-35C1-8821-D3C4A43C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5" y="970767"/>
            <a:ext cx="7332946" cy="51419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4F1EB-2476-53B4-6BE2-715DEC7F48D7}"/>
              </a:ext>
            </a:extLst>
          </p:cNvPr>
          <p:cNvSpPr txBox="1"/>
          <p:nvPr/>
        </p:nvSpPr>
        <p:spPr>
          <a:xfrm>
            <a:off x="6031282" y="4628367"/>
            <a:ext cx="5380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Вахидова Люция </a:t>
            </a:r>
            <a:r>
              <a:rPr lang="ru-RU" dirty="0" err="1"/>
              <a:t>Вансеттовна</a:t>
            </a:r>
            <a:r>
              <a:rPr lang="ru-RU" dirty="0"/>
              <a:t>, </a:t>
            </a:r>
            <a:r>
              <a:rPr lang="ru-RU" dirty="0" err="1"/>
              <a:t>канд.пед.наук</a:t>
            </a:r>
            <a:r>
              <a:rPr lang="ru-RU" dirty="0"/>
              <a:t>, доцент</a:t>
            </a:r>
          </a:p>
          <a:p>
            <a:r>
              <a:rPr lang="ru-RU" dirty="0"/>
              <a:t>БГПУ </a:t>
            </a:r>
            <a:r>
              <a:rPr lang="ru-RU" dirty="0" err="1"/>
              <a:t>им.М.Акмуллы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E0AC-8D48-4785-3655-64DD243C4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7BC9D2D-6680-E039-27BC-C93DBC8A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3" y="498764"/>
            <a:ext cx="5332014" cy="563602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F0E1A513-FED9-683A-111F-FC148DC32B4D}"/>
              </a:ext>
            </a:extLst>
          </p:cNvPr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2200" b="1" dirty="0">
                <a:solidFill>
                  <a:srgbClr val="000000"/>
                </a:solidFill>
              </a:rPr>
              <a:t>«Гибкие навыки» (</a:t>
            </a:r>
            <a:r>
              <a:rPr lang="en-US" sz="2200" b="1" dirty="0">
                <a:solidFill>
                  <a:srgbClr val="000000"/>
                </a:solidFill>
              </a:rPr>
              <a:t>soft skills)</a:t>
            </a:r>
            <a:endParaRPr lang="en-US" sz="22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28DCF67C-16EB-9554-B4A6-B6E69128F41E}"/>
              </a:ext>
            </a:extLst>
          </p:cNvPr>
          <p:cNvSpPr/>
          <p:nvPr/>
        </p:nvSpPr>
        <p:spPr>
          <a:xfrm>
            <a:off x="7065818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Коммуникация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Кооперация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Креативное и критическое мышление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Эмоциональный интеллект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Способность к рефлексии и саморазвитию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Стрессоустойчивость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Лидерство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Адаптивность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57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8" y="1080655"/>
            <a:ext cx="3303998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2" y="-45720"/>
            <a:ext cx="9289757" cy="1060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Теоретико-методологические основы — Экосистема развития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23298" y="1912212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Теоретико-методологической основой экосистемы развития выступает интеграция наставничества 360 градусов с системным подходом к обучению педагогов.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123698" y="152362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Такой подход позволяет учитывать разнообразные аспекты профессионального роста, включая гибкие навыки, и способствует созданию комплексной системы поддержки и развития профессиональных компетенций.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Взаимодействие наставников, коллег и обучающихся создаёт динамичную среду, стимулирующую непрерывное профессиональное развитие педагогов.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</a:rPr>
              <a:t>Гибкие навыки — Объект сопровождения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Гибкие навыки, также известные как soft skills, представляют собой комплекс личностных качеств и умений, которые позволяют педагогу эффективно взаимодействовать с учениками, коллегами и руководством.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Они включают в себя коммуникативные способности, умение работать в команде, адаптивность и критическое мышление. Развитие этих навыков у педагогов способствует повышению качества образовательного процесса и созданию благоприятной атмосферы в учебном заведении.</a:t>
            </a:r>
            <a:endParaRPr lang="en-US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32E317-3B78-9B58-AD50-B1476114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5230821" cy="2688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891" y="415636"/>
            <a:ext cx="3308465" cy="580863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Этапы реализации — Диагностика и целеполагание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На первом этапе реализации целевой модели наставничества проводится комплексная диагностика профессиональных компетенций педагогов, включая оценку уровня развития гибких навыков.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позволяет выявить сильные и слабые стороны каждого педагога и определить индивидуальные образовательные траектории.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На основе полученных данных формулируются конкретные цели и задачи для каждого участника программы наставничества, что обеспечивает целенаправленность и эффективность дальнейшего сопровождения.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22732" y="32835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0000"/>
                </a:solidFill>
              </a:rPr>
              <a:t>Самооценка по компетентностным моделям или картам гибких навыков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630271" cy="30627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1400" dirty="0">
                <a:solidFill>
                  <a:srgbClr val="000000"/>
                </a:solidFill>
              </a:rPr>
              <a:t>На основе диагностики формируется Индивидуальная карта развития (ИКР) – живой документ, где фиксируются 1-2 ключевых навыка для развития (например, «Невербальная коммуникация и управление эмоциями в конфликтных ситуациях с родителями» или «Креативное мышление при проектировании межпредметных занятий»). Цели должны быть конкретными, измеримыми, достижимыми, релевантными и ограниченными по времени (SMART).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207F1-5048-AE63-5A33-E0F6661ED3ED}"/>
              </a:ext>
            </a:extLst>
          </p:cNvPr>
          <p:cNvSpPr txBox="1"/>
          <p:nvPr/>
        </p:nvSpPr>
        <p:spPr>
          <a:xfrm>
            <a:off x="4903940" y="1859882"/>
            <a:ext cx="61001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Кейс из практики: </a:t>
            </a:r>
          </a:p>
          <a:p>
            <a:pPr algn="ctr"/>
            <a:r>
              <a:rPr lang="ru-RU" dirty="0"/>
              <a:t>«От избегания к диалогу».</a:t>
            </a:r>
          </a:p>
          <a:p>
            <a:pPr algn="ctr"/>
            <a:r>
              <a:rPr lang="ru-RU" dirty="0"/>
              <a:t>Учительница начальных классов, Анна Сергеевна (стаж 5 лет), компетентный предметник, испытывала сильный стресс и терялась в общении с агрессивно настроенными родителями, что приводило к слезам и желанию переложить общение на администрацию. Диагностика через разбор конкретных случаев показала, что ключевая проблема – не отсутствие знаний, а низкая </a:t>
            </a:r>
            <a:r>
              <a:rPr lang="ru-RU" dirty="0" err="1"/>
              <a:t>самоэффективность</a:t>
            </a:r>
            <a:r>
              <a:rPr lang="ru-RU" dirty="0"/>
              <a:t> и неразвитый навык эмоциональной саморегуляции в момент конфликта.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C066-CA8C-A439-24B6-776228C8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DF91D91-7963-9FDA-E238-5EA1D44DB9DA}"/>
              </a:ext>
            </a:extLst>
          </p:cNvPr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Инструменты — Планирование деятельности</a:t>
            </a:r>
            <a:endParaRPr lang="en-US" sz="22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7B64F5CB-8EE5-95B5-D2EF-3606C88B35A9}"/>
              </a:ext>
            </a:extLst>
          </p:cNvPr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Планирование деятельности в рамках наставничества 360 включает разработку индивидуальных траекторий развития педагогов с учётом их профессиональных интересов и потребностей.</a:t>
            </a:r>
            <a:endParaRPr lang="en-US" sz="14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EA8176F-B2F1-171E-135C-ECF667D06798}"/>
              </a:ext>
            </a:extLst>
          </p:cNvPr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Для этого используются такие инструменты, как календарное планирование встреч с наставниками и система постановки целей и задач на основе SMART-критериев.</a:t>
            </a:r>
            <a:endParaRPr lang="en-US" sz="14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81A0840-9B9D-F5A6-17EF-8286B0AD95B6}"/>
              </a:ext>
            </a:extLst>
          </p:cNvPr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Эффективное планирование способствует оптимизации рабочего времени и повышению качества наставнической работы.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70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" y="116606"/>
            <a:ext cx="4637448" cy="603367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Методы — Рефлексивное сопровождение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Рефлексивное сопровождение включает в себя систематическое обсуждение с педагогом его профессиональной деятельности и её результатов, что позволяет выявить сильные стороны и зоны роста.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Наставник помогает педагогу анализировать свой опыт, осознавать ошибки и находить новые подходы к решению задач, что способствует развитию гибкости мышления и адаптивности. Это метод, который стимулирует рефлексию и самоанализ, способствуя непрерывному профессиональному развитию педагога.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Практические кейсы — Примеры из практики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5D95A-D18C-A2F2-A9CA-D87A54711817}"/>
              </a:ext>
            </a:extLst>
          </p:cNvPr>
          <p:cNvSpPr txBox="1"/>
          <p:nvPr/>
        </p:nvSpPr>
        <p:spPr>
          <a:xfrm>
            <a:off x="2812093" y="1727103"/>
            <a:ext cx="63381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Кейс из практики </a:t>
            </a:r>
          </a:p>
          <a:p>
            <a:r>
              <a:rPr lang="ru-RU" dirty="0"/>
              <a:t>(продолжение): </a:t>
            </a:r>
          </a:p>
          <a:p>
            <a:r>
              <a:rPr lang="ru-RU" dirty="0"/>
              <a:t>«Маленькие победы».</a:t>
            </a:r>
          </a:p>
          <a:p>
            <a:r>
              <a:rPr lang="ru-RU" dirty="0"/>
              <a:t>Через 3 месяца Анна Сергеевна отметила, что стала чувствовать меньше страха перед встречами. На одной из сессий она с гордостью рассказала, как смогла, почувствовав нарастание раздражения в разговоре с мамой ученика, сознательно сделать паузу, глубоко вдохнуть и перевести разговор с эмоций на факты: «Я вижу, как вы переживаете за Сашу. Давайте вместе посмотрим на его работы и найдем конкретные точки для нашей поддержки». Конфликт был исчерпан. Это стало для нее ключевым опытом, подтвердившим, что она может управлять ситуацией.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</TotalTime>
  <Words>929</Words>
  <Application>Microsoft Office PowerPoint</Application>
  <PresentationFormat>Широкоэкранный</PresentationFormat>
  <Paragraphs>65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Люция Вахидова</cp:lastModifiedBy>
  <cp:revision>2</cp:revision>
  <dcterms:created xsi:type="dcterms:W3CDTF">2025-12-10T17:30:23Z</dcterms:created>
  <dcterms:modified xsi:type="dcterms:W3CDTF">2025-12-10T18:09:18Z</dcterms:modified>
</cp:coreProperties>
</file>